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81" r:id="rId4"/>
    <p:sldId id="258" r:id="rId5"/>
    <p:sldId id="262" r:id="rId6"/>
    <p:sldId id="283" r:id="rId7"/>
    <p:sldId id="277" r:id="rId8"/>
    <p:sldId id="291" r:id="rId9"/>
    <p:sldId id="295" r:id="rId10"/>
    <p:sldId id="290" r:id="rId11"/>
    <p:sldId id="292" r:id="rId12"/>
    <p:sldId id="286" r:id="rId13"/>
    <p:sldId id="287" r:id="rId14"/>
    <p:sldId id="293" r:id="rId15"/>
    <p:sldId id="294" r:id="rId16"/>
    <p:sldId id="28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62" y="1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017431-A450-4E5B-A9D6-1859E5F92BE0}"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621D0-7395-4747-8859-52A1BBCDDBB9}" type="slidenum">
              <a:rPr lang="en-US" smtClean="0"/>
              <a:t>‹#›</a:t>
            </a:fld>
            <a:endParaRPr lang="en-US"/>
          </a:p>
        </p:txBody>
      </p:sp>
    </p:spTree>
    <p:extLst>
      <p:ext uri="{BB962C8B-B14F-4D97-AF65-F5344CB8AC3E}">
        <p14:creationId xmlns:p14="http://schemas.microsoft.com/office/powerpoint/2010/main" val="1155354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017431-A450-4E5B-A9D6-1859E5F92BE0}"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621D0-7395-4747-8859-52A1BBCDDBB9}" type="slidenum">
              <a:rPr lang="en-US" smtClean="0"/>
              <a:t>‹#›</a:t>
            </a:fld>
            <a:endParaRPr lang="en-US"/>
          </a:p>
        </p:txBody>
      </p:sp>
    </p:spTree>
    <p:extLst>
      <p:ext uri="{BB962C8B-B14F-4D97-AF65-F5344CB8AC3E}">
        <p14:creationId xmlns:p14="http://schemas.microsoft.com/office/powerpoint/2010/main" val="769820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017431-A450-4E5B-A9D6-1859E5F92BE0}"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621D0-7395-4747-8859-52A1BBCDDBB9}" type="slidenum">
              <a:rPr lang="en-US" smtClean="0"/>
              <a:t>‹#›</a:t>
            </a:fld>
            <a:endParaRPr lang="en-US"/>
          </a:p>
        </p:txBody>
      </p:sp>
    </p:spTree>
    <p:extLst>
      <p:ext uri="{BB962C8B-B14F-4D97-AF65-F5344CB8AC3E}">
        <p14:creationId xmlns:p14="http://schemas.microsoft.com/office/powerpoint/2010/main" val="812673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3568A38-9157-4F56-9A5C-6290DFEBD15B}" type="datetimeFigureOut">
              <a:rPr lang="en-US"/>
              <a:pPr>
                <a:defRPr/>
              </a:pPr>
              <a:t>9/19/2024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872B25-B16A-4797-842D-035A10EE9924}" type="slidenum">
              <a:rPr lang="en-US"/>
              <a:pPr>
                <a:defRPr/>
              </a:pPr>
              <a:t>‹#›</a:t>
            </a:fld>
            <a:endParaRPr lang="en-US"/>
          </a:p>
        </p:txBody>
      </p:sp>
    </p:spTree>
    <p:extLst>
      <p:ext uri="{BB962C8B-B14F-4D97-AF65-F5344CB8AC3E}">
        <p14:creationId xmlns:p14="http://schemas.microsoft.com/office/powerpoint/2010/main" val="3308924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1FE5545-60B7-4579-939B-DEE6ED2089B9}" type="datetimeFigureOut">
              <a:rPr lang="en-US"/>
              <a:pPr>
                <a:defRPr/>
              </a:pPr>
              <a:t>9/19/2024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838D14-54CB-412C-8D19-37F0D70E5873}" type="slidenum">
              <a:rPr lang="en-US"/>
              <a:pPr>
                <a:defRPr/>
              </a:pPr>
              <a:t>‹#›</a:t>
            </a:fld>
            <a:endParaRPr lang="en-US"/>
          </a:p>
        </p:txBody>
      </p:sp>
    </p:spTree>
    <p:extLst>
      <p:ext uri="{BB962C8B-B14F-4D97-AF65-F5344CB8AC3E}">
        <p14:creationId xmlns:p14="http://schemas.microsoft.com/office/powerpoint/2010/main" val="1219173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6971B35-2486-4EF2-9222-51AAC99AC20E}" type="datetimeFigureOut">
              <a:rPr lang="en-US"/>
              <a:pPr>
                <a:defRPr/>
              </a:pPr>
              <a:t>9/19/2024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1145CF-FF10-4ACE-B45B-40A4DE52E233}" type="slidenum">
              <a:rPr lang="en-US"/>
              <a:pPr>
                <a:defRPr/>
              </a:pPr>
              <a:t>‹#›</a:t>
            </a:fld>
            <a:endParaRPr lang="en-US"/>
          </a:p>
        </p:txBody>
      </p:sp>
    </p:spTree>
    <p:extLst>
      <p:ext uri="{BB962C8B-B14F-4D97-AF65-F5344CB8AC3E}">
        <p14:creationId xmlns:p14="http://schemas.microsoft.com/office/powerpoint/2010/main" val="4049457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D9E2A4E-7F7C-4E25-8BF2-4DE919AEEF20}" type="datetimeFigureOut">
              <a:rPr lang="en-US"/>
              <a:pPr>
                <a:defRPr/>
              </a:pPr>
              <a:t>9/19/2024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9513576-25CF-4173-94D3-15405ED8D82A}" type="slidenum">
              <a:rPr lang="en-US"/>
              <a:pPr>
                <a:defRPr/>
              </a:pPr>
              <a:t>‹#›</a:t>
            </a:fld>
            <a:endParaRPr lang="en-US"/>
          </a:p>
        </p:txBody>
      </p:sp>
    </p:spTree>
    <p:extLst>
      <p:ext uri="{BB962C8B-B14F-4D97-AF65-F5344CB8AC3E}">
        <p14:creationId xmlns:p14="http://schemas.microsoft.com/office/powerpoint/2010/main" val="2075927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11146F8-CF65-4602-96C9-11B2C25740FF}" type="datetimeFigureOut">
              <a:rPr lang="en-US"/>
              <a:pPr>
                <a:defRPr/>
              </a:pPr>
              <a:t>9/19/2024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0859DBF-3AA1-472A-BDCB-612CDFD78754}" type="slidenum">
              <a:rPr lang="en-US"/>
              <a:pPr>
                <a:defRPr/>
              </a:pPr>
              <a:t>‹#›</a:t>
            </a:fld>
            <a:endParaRPr lang="en-US"/>
          </a:p>
        </p:txBody>
      </p:sp>
    </p:spTree>
    <p:extLst>
      <p:ext uri="{BB962C8B-B14F-4D97-AF65-F5344CB8AC3E}">
        <p14:creationId xmlns:p14="http://schemas.microsoft.com/office/powerpoint/2010/main" val="1969993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DD62C5A-B106-4649-B4AC-2BBD22A61D9A}" type="datetimeFigureOut">
              <a:rPr lang="en-US"/>
              <a:pPr>
                <a:defRPr/>
              </a:pPr>
              <a:t>9/19/2024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5165105-6CFF-47E9-9A21-1D3BEBEE0BCF}" type="slidenum">
              <a:rPr lang="en-US"/>
              <a:pPr>
                <a:defRPr/>
              </a:pPr>
              <a:t>‹#›</a:t>
            </a:fld>
            <a:endParaRPr lang="en-US"/>
          </a:p>
        </p:txBody>
      </p:sp>
    </p:spTree>
    <p:extLst>
      <p:ext uri="{BB962C8B-B14F-4D97-AF65-F5344CB8AC3E}">
        <p14:creationId xmlns:p14="http://schemas.microsoft.com/office/powerpoint/2010/main" val="129017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4E6B6B-C3E9-4972-A07D-3DFB2C97A6E7}" type="datetimeFigureOut">
              <a:rPr lang="en-US"/>
              <a:pPr>
                <a:defRPr/>
              </a:pPr>
              <a:t>9/19/2024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CE06095-5E1D-49EB-BA9F-F88E2AB486F2}" type="slidenum">
              <a:rPr lang="en-US"/>
              <a:pPr>
                <a:defRPr/>
              </a:pPr>
              <a:t>‹#›</a:t>
            </a:fld>
            <a:endParaRPr lang="en-US"/>
          </a:p>
        </p:txBody>
      </p:sp>
    </p:spTree>
    <p:extLst>
      <p:ext uri="{BB962C8B-B14F-4D97-AF65-F5344CB8AC3E}">
        <p14:creationId xmlns:p14="http://schemas.microsoft.com/office/powerpoint/2010/main" val="3927802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E65765-A471-4934-B1E4-76E4234DF642}" type="datetimeFigureOut">
              <a:rPr lang="en-US"/>
              <a:pPr>
                <a:defRPr/>
              </a:pPr>
              <a:t>9/19/2024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03CC87-AF73-4F59-90F7-9BCAD430E440}" type="slidenum">
              <a:rPr lang="en-US"/>
              <a:pPr>
                <a:defRPr/>
              </a:pPr>
              <a:t>‹#›</a:t>
            </a:fld>
            <a:endParaRPr lang="en-US"/>
          </a:p>
        </p:txBody>
      </p:sp>
    </p:spTree>
    <p:extLst>
      <p:ext uri="{BB962C8B-B14F-4D97-AF65-F5344CB8AC3E}">
        <p14:creationId xmlns:p14="http://schemas.microsoft.com/office/powerpoint/2010/main" val="3504970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017431-A450-4E5B-A9D6-1859E5F92BE0}"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621D0-7395-4747-8859-52A1BBCDDBB9}" type="slidenum">
              <a:rPr lang="en-US" smtClean="0"/>
              <a:t>‹#›</a:t>
            </a:fld>
            <a:endParaRPr lang="en-US"/>
          </a:p>
        </p:txBody>
      </p:sp>
    </p:spTree>
    <p:extLst>
      <p:ext uri="{BB962C8B-B14F-4D97-AF65-F5344CB8AC3E}">
        <p14:creationId xmlns:p14="http://schemas.microsoft.com/office/powerpoint/2010/main" val="4099879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C9E42A9-3550-49C3-B05A-7404AAADA3FC}" type="datetimeFigureOut">
              <a:rPr lang="en-US"/>
              <a:pPr>
                <a:defRPr/>
              </a:pPr>
              <a:t>9/19/2024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E99E75-7BEF-41C8-B7DD-41462A1B260E}" type="slidenum">
              <a:rPr lang="en-US"/>
              <a:pPr>
                <a:defRPr/>
              </a:pPr>
              <a:t>‹#›</a:t>
            </a:fld>
            <a:endParaRPr lang="en-US"/>
          </a:p>
        </p:txBody>
      </p:sp>
    </p:spTree>
    <p:extLst>
      <p:ext uri="{BB962C8B-B14F-4D97-AF65-F5344CB8AC3E}">
        <p14:creationId xmlns:p14="http://schemas.microsoft.com/office/powerpoint/2010/main" val="2002516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6F5925-2F73-463C-9E78-174CE6F8218E}" type="datetimeFigureOut">
              <a:rPr lang="en-US"/>
              <a:pPr>
                <a:defRPr/>
              </a:pPr>
              <a:t>9/19/2024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BEE7C4-7D0B-46C7-99E8-DF71BEA989B8}" type="slidenum">
              <a:rPr lang="en-US"/>
              <a:pPr>
                <a:defRPr/>
              </a:pPr>
              <a:t>‹#›</a:t>
            </a:fld>
            <a:endParaRPr lang="en-US"/>
          </a:p>
        </p:txBody>
      </p:sp>
    </p:spTree>
    <p:extLst>
      <p:ext uri="{BB962C8B-B14F-4D97-AF65-F5344CB8AC3E}">
        <p14:creationId xmlns:p14="http://schemas.microsoft.com/office/powerpoint/2010/main" val="768744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107A63B-6108-4B46-B082-A3A46841E75F}" type="datetimeFigureOut">
              <a:rPr lang="en-US"/>
              <a:pPr>
                <a:defRPr/>
              </a:pPr>
              <a:t>9/19/2024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19FDF3-7400-4409-9C51-91A971D7902E}" type="slidenum">
              <a:rPr lang="en-US"/>
              <a:pPr>
                <a:defRPr/>
              </a:pPr>
              <a:t>‹#›</a:t>
            </a:fld>
            <a:endParaRPr lang="en-US"/>
          </a:p>
        </p:txBody>
      </p:sp>
    </p:spTree>
    <p:extLst>
      <p:ext uri="{BB962C8B-B14F-4D97-AF65-F5344CB8AC3E}">
        <p14:creationId xmlns:p14="http://schemas.microsoft.com/office/powerpoint/2010/main" val="555068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017431-A450-4E5B-A9D6-1859E5F92BE0}"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621D0-7395-4747-8859-52A1BBCDDBB9}" type="slidenum">
              <a:rPr lang="en-US" smtClean="0"/>
              <a:t>‹#›</a:t>
            </a:fld>
            <a:endParaRPr lang="en-US"/>
          </a:p>
        </p:txBody>
      </p:sp>
    </p:spTree>
    <p:extLst>
      <p:ext uri="{BB962C8B-B14F-4D97-AF65-F5344CB8AC3E}">
        <p14:creationId xmlns:p14="http://schemas.microsoft.com/office/powerpoint/2010/main" val="421816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017431-A450-4E5B-A9D6-1859E5F92BE0}"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621D0-7395-4747-8859-52A1BBCDDBB9}" type="slidenum">
              <a:rPr lang="en-US" smtClean="0"/>
              <a:t>‹#›</a:t>
            </a:fld>
            <a:endParaRPr lang="en-US"/>
          </a:p>
        </p:txBody>
      </p:sp>
    </p:spTree>
    <p:extLst>
      <p:ext uri="{BB962C8B-B14F-4D97-AF65-F5344CB8AC3E}">
        <p14:creationId xmlns:p14="http://schemas.microsoft.com/office/powerpoint/2010/main" val="609120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017431-A450-4E5B-A9D6-1859E5F92BE0}" type="datetimeFigureOut">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1621D0-7395-4747-8859-52A1BBCDDBB9}" type="slidenum">
              <a:rPr lang="en-US" smtClean="0"/>
              <a:t>‹#›</a:t>
            </a:fld>
            <a:endParaRPr lang="en-US"/>
          </a:p>
        </p:txBody>
      </p:sp>
    </p:spTree>
    <p:extLst>
      <p:ext uri="{BB962C8B-B14F-4D97-AF65-F5344CB8AC3E}">
        <p14:creationId xmlns:p14="http://schemas.microsoft.com/office/powerpoint/2010/main" val="1834425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017431-A450-4E5B-A9D6-1859E5F92BE0}" type="datetimeFigureOut">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1621D0-7395-4747-8859-52A1BBCDDBB9}" type="slidenum">
              <a:rPr lang="en-US" smtClean="0"/>
              <a:t>‹#›</a:t>
            </a:fld>
            <a:endParaRPr lang="en-US"/>
          </a:p>
        </p:txBody>
      </p:sp>
    </p:spTree>
    <p:extLst>
      <p:ext uri="{BB962C8B-B14F-4D97-AF65-F5344CB8AC3E}">
        <p14:creationId xmlns:p14="http://schemas.microsoft.com/office/powerpoint/2010/main" val="3303543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017431-A450-4E5B-A9D6-1859E5F92BE0}" type="datetimeFigureOut">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1621D0-7395-4747-8859-52A1BBCDDBB9}" type="slidenum">
              <a:rPr lang="en-US" smtClean="0"/>
              <a:t>‹#›</a:t>
            </a:fld>
            <a:endParaRPr lang="en-US"/>
          </a:p>
        </p:txBody>
      </p:sp>
    </p:spTree>
    <p:extLst>
      <p:ext uri="{BB962C8B-B14F-4D97-AF65-F5344CB8AC3E}">
        <p14:creationId xmlns:p14="http://schemas.microsoft.com/office/powerpoint/2010/main" val="1648532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017431-A450-4E5B-A9D6-1859E5F92BE0}"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621D0-7395-4747-8859-52A1BBCDDBB9}" type="slidenum">
              <a:rPr lang="en-US" smtClean="0"/>
              <a:t>‹#›</a:t>
            </a:fld>
            <a:endParaRPr lang="en-US"/>
          </a:p>
        </p:txBody>
      </p:sp>
    </p:spTree>
    <p:extLst>
      <p:ext uri="{BB962C8B-B14F-4D97-AF65-F5344CB8AC3E}">
        <p14:creationId xmlns:p14="http://schemas.microsoft.com/office/powerpoint/2010/main" val="1362002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017431-A450-4E5B-A9D6-1859E5F92BE0}"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621D0-7395-4747-8859-52A1BBCDDBB9}" type="slidenum">
              <a:rPr lang="en-US" smtClean="0"/>
              <a:t>‹#›</a:t>
            </a:fld>
            <a:endParaRPr lang="en-US"/>
          </a:p>
        </p:txBody>
      </p:sp>
    </p:spTree>
    <p:extLst>
      <p:ext uri="{BB962C8B-B14F-4D97-AF65-F5344CB8AC3E}">
        <p14:creationId xmlns:p14="http://schemas.microsoft.com/office/powerpoint/2010/main" val="2529118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17431-A450-4E5B-A9D6-1859E5F92BE0}" type="datetimeFigureOut">
              <a:rPr lang="en-US" smtClean="0"/>
              <a:t>9/19/2024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621D0-7395-4747-8859-52A1BBCDDBB9}" type="slidenum">
              <a:rPr lang="en-US" smtClean="0"/>
              <a:t>‹#›</a:t>
            </a:fld>
            <a:endParaRPr lang="en-US"/>
          </a:p>
        </p:txBody>
      </p:sp>
    </p:spTree>
    <p:extLst>
      <p:ext uri="{BB962C8B-B14F-4D97-AF65-F5344CB8AC3E}">
        <p14:creationId xmlns:p14="http://schemas.microsoft.com/office/powerpoint/2010/main" val="197129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72030DA-67E5-4FBE-B2A6-271DD8965653}" type="datetimeFigureOut">
              <a:rPr lang="en-US"/>
              <a:pPr>
                <a:defRPr/>
              </a:pPr>
              <a:t>9/19/2024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8984474-A2E4-4C5E-943F-457FC6ECDA89}" type="slidenum">
              <a:rPr lang="en-US"/>
              <a:pPr>
                <a:defRPr/>
              </a:pPr>
              <a:t>‹#›</a:t>
            </a:fld>
            <a:endParaRPr lang="en-US"/>
          </a:p>
        </p:txBody>
      </p:sp>
    </p:spTree>
    <p:extLst>
      <p:ext uri="{BB962C8B-B14F-4D97-AF65-F5344CB8AC3E}">
        <p14:creationId xmlns:p14="http://schemas.microsoft.com/office/powerpoint/2010/main" val="2433569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 y="17090"/>
            <a:ext cx="9945189" cy="6840910"/>
          </a:xfrm>
          <a:prstGeom prst="rect">
            <a:avLst/>
          </a:prstGeom>
        </p:spPr>
      </p:pic>
      <p:sp>
        <p:nvSpPr>
          <p:cNvPr id="2" name="Title 1"/>
          <p:cNvSpPr>
            <a:spLocks noGrp="1"/>
          </p:cNvSpPr>
          <p:nvPr>
            <p:ph type="ctrTitle"/>
          </p:nvPr>
        </p:nvSpPr>
        <p:spPr>
          <a:xfrm>
            <a:off x="1288869" y="103460"/>
            <a:ext cx="9144000" cy="2134643"/>
          </a:xfrm>
        </p:spPr>
        <p:txBody>
          <a:bodyPr>
            <a:normAutofit/>
          </a:bodyPr>
          <a:lstStyle/>
          <a:p>
            <a:r>
              <a:rPr lang="en-US" sz="4400" b="1" dirty="0">
                <a:solidFill>
                  <a:srgbClr val="FFFF00"/>
                </a:solidFill>
              </a:rPr>
              <a:t>Radio emissions of auroral origin observed by the BRAMS network during the Mother’s Day geomagnetic storm</a:t>
            </a:r>
          </a:p>
        </p:txBody>
      </p:sp>
      <p:sp>
        <p:nvSpPr>
          <p:cNvPr id="3" name="Subtitle 2"/>
          <p:cNvSpPr>
            <a:spLocks noGrp="1"/>
          </p:cNvSpPr>
          <p:nvPr>
            <p:ph type="subTitle" idx="1"/>
          </p:nvPr>
        </p:nvSpPr>
        <p:spPr>
          <a:xfrm>
            <a:off x="1616995" y="5126040"/>
            <a:ext cx="8487747" cy="1508025"/>
          </a:xfrm>
        </p:spPr>
        <p:txBody>
          <a:bodyPr>
            <a:normAutofit/>
          </a:bodyPr>
          <a:lstStyle/>
          <a:p>
            <a:r>
              <a:rPr lang="en-US" b="1" dirty="0">
                <a:solidFill>
                  <a:srgbClr val="FFFF00"/>
                </a:solidFill>
              </a:rPr>
              <a:t>Hervé Lamy &amp; the BRAMS team</a:t>
            </a:r>
          </a:p>
          <a:p>
            <a:r>
              <a:rPr lang="en-US" sz="2000" b="1" dirty="0">
                <a:solidFill>
                  <a:srgbClr val="FFFF00"/>
                </a:solidFill>
              </a:rPr>
              <a:t>Royal Belgian Institute for Space Aeronomy</a:t>
            </a:r>
          </a:p>
          <a:p>
            <a:r>
              <a:rPr lang="en-US" b="1" dirty="0">
                <a:solidFill>
                  <a:srgbClr val="FFFF00"/>
                </a:solidFill>
              </a:rPr>
              <a:t>IMC 2024 – </a:t>
            </a:r>
            <a:r>
              <a:rPr lang="en-US" b="1" dirty="0" err="1">
                <a:solidFill>
                  <a:srgbClr val="FFFF00"/>
                </a:solidFill>
              </a:rPr>
              <a:t>Kutná</a:t>
            </a:r>
            <a:r>
              <a:rPr lang="en-US" b="1" dirty="0">
                <a:solidFill>
                  <a:srgbClr val="FFFF00"/>
                </a:solidFill>
              </a:rPr>
              <a:t> Hora – 20/09/2024</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6598" y="192505"/>
            <a:ext cx="1269046" cy="166562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0571" y="3670595"/>
            <a:ext cx="1511429" cy="1069848"/>
          </a:xfrm>
          <a:prstGeom prst="rect">
            <a:avLst/>
          </a:prstGeom>
        </p:spPr>
      </p:pic>
    </p:spTree>
    <p:extLst>
      <p:ext uri="{BB962C8B-B14F-4D97-AF65-F5344CB8AC3E}">
        <p14:creationId xmlns:p14="http://schemas.microsoft.com/office/powerpoint/2010/main" val="4165429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50F3-E941-ECE2-48D4-B75530079CA3}"/>
              </a:ext>
            </a:extLst>
          </p:cNvPr>
          <p:cNvSpPr>
            <a:spLocks noGrp="1"/>
          </p:cNvSpPr>
          <p:nvPr>
            <p:ph type="title"/>
          </p:nvPr>
        </p:nvSpPr>
        <p:spPr/>
        <p:txBody>
          <a:bodyPr/>
          <a:lstStyle/>
          <a:p>
            <a:r>
              <a:rPr lang="en-US" dirty="0">
                <a:solidFill>
                  <a:srgbClr val="0070C0"/>
                </a:solidFill>
                <a:effectLst>
                  <a:outerShdw blurRad="38100" dist="38100" dir="2700000" algn="tl">
                    <a:srgbClr val="000000">
                      <a:alpha val="43137"/>
                    </a:srgbClr>
                  </a:outerShdw>
                </a:effectLst>
              </a:rPr>
              <a:t>Spectral distribution during the aurora</a:t>
            </a:r>
            <a:endParaRPr lang="en-BE" dirty="0">
              <a:solidFill>
                <a:srgbClr val="0070C0"/>
              </a:solidFill>
              <a:effectLst>
                <a:outerShdw blurRad="38100" dist="38100" dir="2700000" algn="tl">
                  <a:srgbClr val="000000">
                    <a:alpha val="43137"/>
                  </a:srgbClr>
                </a:outerShdw>
              </a:effectLst>
            </a:endParaRPr>
          </a:p>
        </p:txBody>
      </p:sp>
      <p:pic>
        <p:nvPicPr>
          <p:cNvPr id="4" name="Picture 3" descr="A graph of a number of objects&#10;&#10;Description automatically generated with medium confidence">
            <a:extLst>
              <a:ext uri="{FF2B5EF4-FFF2-40B4-BE49-F238E27FC236}">
                <a16:creationId xmlns:a16="http://schemas.microsoft.com/office/drawing/2014/main" id="{726DFD37-E5C6-1A91-1D30-854E6E319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7509" y="1690688"/>
            <a:ext cx="6809209" cy="5110802"/>
          </a:xfrm>
          <a:prstGeom prst="rect">
            <a:avLst/>
          </a:prstGeom>
        </p:spPr>
      </p:pic>
      <p:sp>
        <p:nvSpPr>
          <p:cNvPr id="5" name="TextBox 4">
            <a:extLst>
              <a:ext uri="{FF2B5EF4-FFF2-40B4-BE49-F238E27FC236}">
                <a16:creationId xmlns:a16="http://schemas.microsoft.com/office/drawing/2014/main" id="{3396DD4F-4C0E-11C2-29D7-0C1AEEC2ABCE}"/>
              </a:ext>
            </a:extLst>
          </p:cNvPr>
          <p:cNvSpPr txBox="1"/>
          <p:nvPr/>
        </p:nvSpPr>
        <p:spPr>
          <a:xfrm>
            <a:off x="9032033" y="2593910"/>
            <a:ext cx="275253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Very strong enhancement of the “noise”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ym typeface="Symbol" panose="05050102010706020507" pitchFamily="18" charset="2"/>
              </a:rPr>
              <a:t>Width  1 </a:t>
            </a:r>
            <a:r>
              <a:rPr lang="en-US" dirty="0" err="1">
                <a:sym typeface="Symbol" panose="05050102010706020507" pitchFamily="18" charset="2"/>
              </a:rPr>
              <a:t>Khz</a:t>
            </a:r>
            <a:r>
              <a:rPr lang="en-US" dirty="0">
                <a:sym typeface="Symbol" panose="05050102010706020507" pitchFamily="18" charset="2"/>
              </a:rPr>
              <a:t> </a:t>
            </a:r>
          </a:p>
          <a:p>
            <a:pPr marL="285750" indent="-285750">
              <a:buFont typeface="Arial" panose="020B0604020202020204" pitchFamily="34" charset="0"/>
              <a:buChar char="•"/>
            </a:pPr>
            <a:endParaRPr lang="en-US" dirty="0">
              <a:sym typeface="Symbol" panose="05050102010706020507" pitchFamily="18" charset="2"/>
            </a:endParaRPr>
          </a:p>
          <a:p>
            <a:pPr marL="285750" indent="-285750">
              <a:buFont typeface="Arial" panose="020B0604020202020204" pitchFamily="34" charset="0"/>
              <a:buChar char="•"/>
            </a:pPr>
            <a:r>
              <a:rPr lang="en-US" dirty="0">
                <a:sym typeface="Symbol" panose="05050102010706020507" pitchFamily="18" charset="2"/>
              </a:rPr>
              <a:t>Very dynamic with sometimes multiple sub-peaks</a:t>
            </a:r>
            <a:endParaRPr lang="en-BE" dirty="0"/>
          </a:p>
        </p:txBody>
      </p:sp>
    </p:spTree>
    <p:extLst>
      <p:ext uri="{BB962C8B-B14F-4D97-AF65-F5344CB8AC3E}">
        <p14:creationId xmlns:p14="http://schemas.microsoft.com/office/powerpoint/2010/main" val="480317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7099"/>
            <a:ext cx="10972800" cy="1143000"/>
          </a:xfrm>
        </p:spPr>
        <p:txBody>
          <a:bodyPr/>
          <a:lstStyle/>
          <a:p>
            <a:pPr algn="l"/>
            <a:r>
              <a:rPr lang="en-US" dirty="0">
                <a:solidFill>
                  <a:srgbClr val="0070C0"/>
                </a:solidFill>
                <a:effectLst>
                  <a:outerShdw blurRad="38100" dist="38100" dir="2700000" algn="tl">
                    <a:srgbClr val="000000">
                      <a:alpha val="43137"/>
                    </a:srgbClr>
                  </a:outerShdw>
                </a:effectLst>
              </a:rPr>
              <a:t>So, what did we see?</a:t>
            </a:r>
          </a:p>
        </p:txBody>
      </p:sp>
      <p:sp>
        <p:nvSpPr>
          <p:cNvPr id="6" name="TextBox 5">
            <a:extLst>
              <a:ext uri="{FF2B5EF4-FFF2-40B4-BE49-F238E27FC236}">
                <a16:creationId xmlns:a16="http://schemas.microsoft.com/office/drawing/2014/main" id="{3CA714D2-4772-38E2-44CF-35581E0F1797}"/>
              </a:ext>
            </a:extLst>
          </p:cNvPr>
          <p:cNvSpPr txBox="1"/>
          <p:nvPr/>
        </p:nvSpPr>
        <p:spPr>
          <a:xfrm>
            <a:off x="866776" y="1116197"/>
            <a:ext cx="6646387" cy="5355312"/>
          </a:xfrm>
          <a:prstGeom prst="rect">
            <a:avLst/>
          </a:prstGeom>
          <a:noFill/>
        </p:spPr>
        <p:txBody>
          <a:bodyPr wrap="square" rtlCol="0">
            <a:spAutoFit/>
          </a:bodyPr>
          <a:lstStyle/>
          <a:p>
            <a:pPr marL="285750" indent="-285750">
              <a:buFont typeface="Arial" panose="020B0604020202020204" pitchFamily="34" charset="0"/>
              <a:buChar char="•"/>
            </a:pPr>
            <a:r>
              <a:rPr lang="en-US" dirty="0"/>
              <a:t>According to Labelle (2023)’s review paper, there are 4 types of radio auroral emissions observed from the ground before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Fine structures, width and emissions in MHz may suggest cyclotron harmonic emissions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 50° latitude, |B| </a:t>
            </a:r>
            <a:r>
              <a:rPr lang="en-US" dirty="0">
                <a:sym typeface="Symbol" panose="05050102010706020507" pitchFamily="18" charset="2"/>
              </a:rPr>
              <a:t> 44000-42000 </a:t>
            </a:r>
            <a:r>
              <a:rPr lang="en-US" dirty="0" err="1">
                <a:sym typeface="Symbol" panose="05050102010706020507" pitchFamily="18" charset="2"/>
              </a:rPr>
              <a:t>nT</a:t>
            </a:r>
            <a:r>
              <a:rPr lang="en-US" dirty="0">
                <a:sym typeface="Symbol" panose="05050102010706020507" pitchFamily="18" charset="2"/>
              </a:rPr>
              <a:t> at 100-200 km altitude giving a cyclotron frequency </a:t>
            </a:r>
            <a:r>
              <a:rPr lang="en-US" dirty="0" err="1">
                <a:sym typeface="Symbol" panose="05050102010706020507" pitchFamily="18" charset="2"/>
              </a:rPr>
              <a:t>eB</a:t>
            </a:r>
            <a:r>
              <a:rPr lang="en-US" dirty="0">
                <a:sym typeface="Symbol" panose="05050102010706020507" pitchFamily="18" charset="2"/>
              </a:rPr>
              <a:t>/m</a:t>
            </a:r>
            <a:r>
              <a:rPr lang="en-US" baseline="-25000" dirty="0">
                <a:sym typeface="Symbol" panose="05050102010706020507" pitchFamily="18" charset="2"/>
              </a:rPr>
              <a:t>e</a:t>
            </a:r>
            <a:r>
              <a:rPr lang="en-US" dirty="0">
                <a:sym typeface="Symbol" panose="05050102010706020507" pitchFamily="18" charset="2"/>
              </a:rPr>
              <a:t> of  7.5-7.7 </a:t>
            </a:r>
            <a:r>
              <a:rPr lang="en-US" dirty="0" err="1">
                <a:sym typeface="Symbol" panose="05050102010706020507" pitchFamily="18" charset="2"/>
              </a:rPr>
              <a:t>MHz.</a:t>
            </a:r>
            <a:r>
              <a:rPr lang="en-US" dirty="0">
                <a:sym typeface="Symbol" panose="05050102010706020507" pitchFamily="18" charset="2"/>
              </a:rPr>
              <a:t>  Is this possible that we have detected cyclotron harmonic emissions?</a:t>
            </a:r>
            <a:endParaRPr lang="en-US" dirty="0"/>
          </a:p>
        </p:txBody>
      </p:sp>
      <p:pic>
        <p:nvPicPr>
          <p:cNvPr id="8" name="Picture 7">
            <a:extLst>
              <a:ext uri="{FF2B5EF4-FFF2-40B4-BE49-F238E27FC236}">
                <a16:creationId xmlns:a16="http://schemas.microsoft.com/office/drawing/2014/main" id="{9BB6DEC2-D7CF-538F-81C5-2C2E263128C9}"/>
              </a:ext>
            </a:extLst>
          </p:cNvPr>
          <p:cNvPicPr>
            <a:picLocks noChangeAspect="1"/>
          </p:cNvPicPr>
          <p:nvPr/>
        </p:nvPicPr>
        <p:blipFill>
          <a:blip r:embed="rId2"/>
          <a:stretch>
            <a:fillRect/>
          </a:stretch>
        </p:blipFill>
        <p:spPr>
          <a:xfrm>
            <a:off x="1833491" y="1783073"/>
            <a:ext cx="3718700" cy="2676694"/>
          </a:xfrm>
          <a:prstGeom prst="rect">
            <a:avLst/>
          </a:prstGeom>
        </p:spPr>
      </p:pic>
      <p:sp>
        <p:nvSpPr>
          <p:cNvPr id="9" name="TextBox 8">
            <a:extLst>
              <a:ext uri="{FF2B5EF4-FFF2-40B4-BE49-F238E27FC236}">
                <a16:creationId xmlns:a16="http://schemas.microsoft.com/office/drawing/2014/main" id="{11D8D076-88FF-388F-DD9A-E679C87EAA8D}"/>
              </a:ext>
            </a:extLst>
          </p:cNvPr>
          <p:cNvSpPr txBox="1"/>
          <p:nvPr/>
        </p:nvSpPr>
        <p:spPr>
          <a:xfrm>
            <a:off x="8555483" y="1911658"/>
            <a:ext cx="2472612" cy="646331"/>
          </a:xfrm>
          <a:prstGeom prst="rect">
            <a:avLst/>
          </a:prstGeom>
          <a:noFill/>
          <a:ln w="25400">
            <a:solidFill>
              <a:srgbClr val="FF0000"/>
            </a:solidFill>
          </a:ln>
        </p:spPr>
        <p:txBody>
          <a:bodyPr wrap="square" rtlCol="0">
            <a:spAutoFit/>
          </a:bodyPr>
          <a:lstStyle/>
          <a:p>
            <a:r>
              <a:rPr lang="en-US" dirty="0"/>
              <a:t>None of them has been observed at </a:t>
            </a:r>
            <a:r>
              <a:rPr lang="en-US" dirty="0">
                <a:sym typeface="Symbol" panose="05050102010706020507" pitchFamily="18" charset="2"/>
              </a:rPr>
              <a:t> 50 MHz</a:t>
            </a:r>
            <a:endParaRPr lang="en-BE" dirty="0"/>
          </a:p>
        </p:txBody>
      </p:sp>
      <p:pic>
        <p:nvPicPr>
          <p:cNvPr id="11" name="Picture 10">
            <a:extLst>
              <a:ext uri="{FF2B5EF4-FFF2-40B4-BE49-F238E27FC236}">
                <a16:creationId xmlns:a16="http://schemas.microsoft.com/office/drawing/2014/main" id="{20C39F0F-7DF9-B5F9-4209-1BB6479E7009}"/>
              </a:ext>
            </a:extLst>
          </p:cNvPr>
          <p:cNvPicPr>
            <a:picLocks noChangeAspect="1"/>
          </p:cNvPicPr>
          <p:nvPr/>
        </p:nvPicPr>
        <p:blipFill rotWithShape="1">
          <a:blip r:embed="rId3"/>
          <a:srcRect l="5545" t="-2857" r="6420" b="5950"/>
          <a:stretch/>
        </p:blipFill>
        <p:spPr>
          <a:xfrm>
            <a:off x="7283024" y="3148553"/>
            <a:ext cx="4699427" cy="2871247"/>
          </a:xfrm>
          <a:prstGeom prst="rect">
            <a:avLst/>
          </a:prstGeom>
        </p:spPr>
      </p:pic>
      <p:sp>
        <p:nvSpPr>
          <p:cNvPr id="12" name="Oval 11">
            <a:extLst>
              <a:ext uri="{FF2B5EF4-FFF2-40B4-BE49-F238E27FC236}">
                <a16:creationId xmlns:a16="http://schemas.microsoft.com/office/drawing/2014/main" id="{5F55E0ED-2CBB-C229-EC04-86314D4FE5DD}"/>
              </a:ext>
            </a:extLst>
          </p:cNvPr>
          <p:cNvSpPr/>
          <p:nvPr/>
        </p:nvSpPr>
        <p:spPr>
          <a:xfrm>
            <a:off x="1766817" y="3219549"/>
            <a:ext cx="3718699" cy="6953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extBox 2">
            <a:extLst>
              <a:ext uri="{FF2B5EF4-FFF2-40B4-BE49-F238E27FC236}">
                <a16:creationId xmlns:a16="http://schemas.microsoft.com/office/drawing/2014/main" id="{C525736E-43C4-598B-A6C2-AD8616DA519C}"/>
              </a:ext>
            </a:extLst>
          </p:cNvPr>
          <p:cNvSpPr txBox="1"/>
          <p:nvPr/>
        </p:nvSpPr>
        <p:spPr>
          <a:xfrm>
            <a:off x="9017540" y="6118698"/>
            <a:ext cx="1925714" cy="369332"/>
          </a:xfrm>
          <a:prstGeom prst="rect">
            <a:avLst/>
          </a:prstGeom>
          <a:noFill/>
        </p:spPr>
        <p:txBody>
          <a:bodyPr wrap="square" rtlCol="0">
            <a:spAutoFit/>
          </a:bodyPr>
          <a:lstStyle/>
          <a:p>
            <a:pPr algn="ctr"/>
            <a:r>
              <a:rPr lang="en-US" dirty="0"/>
              <a:t>Labelle (2023)</a:t>
            </a:r>
            <a:endParaRPr lang="en-BE" dirty="0"/>
          </a:p>
        </p:txBody>
      </p:sp>
    </p:spTree>
    <p:extLst>
      <p:ext uri="{BB962C8B-B14F-4D97-AF65-F5344CB8AC3E}">
        <p14:creationId xmlns:p14="http://schemas.microsoft.com/office/powerpoint/2010/main" val="153647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0070C0"/>
                </a:solidFill>
                <a:effectLst>
                  <a:outerShdw blurRad="38100" dist="38100" dir="2700000" algn="tl">
                    <a:srgbClr val="000000">
                      <a:alpha val="43137"/>
                    </a:srgbClr>
                  </a:outerShdw>
                </a:effectLst>
              </a:rPr>
              <a:t>Additional work</a:t>
            </a:r>
            <a:endParaRPr lang="en-US" dirty="0"/>
          </a:p>
        </p:txBody>
      </p:sp>
      <p:sp>
        <p:nvSpPr>
          <p:cNvPr id="8" name="TextBox 7">
            <a:extLst>
              <a:ext uri="{FF2B5EF4-FFF2-40B4-BE49-F238E27FC236}">
                <a16:creationId xmlns:a16="http://schemas.microsoft.com/office/drawing/2014/main" id="{3B342C29-14C9-4C2E-0CC8-8EC97E3E4726}"/>
              </a:ext>
            </a:extLst>
          </p:cNvPr>
          <p:cNvSpPr txBox="1"/>
          <p:nvPr/>
        </p:nvSpPr>
        <p:spPr>
          <a:xfrm>
            <a:off x="904875" y="1485900"/>
            <a:ext cx="9858375"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Looking at the structure of these emissions at several stations with the largest separation in latitude and longitude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Looking at the structure of these emissions with a time resolution &lt; 5 mins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Looking at the polarization values at our station in Humain where we have a crossed Yagi antenna.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Looking at integrated total power of these emissions (using the values of the BRAMS calibrator).  However, the gain of the antenna is unknown since we do not know where exactly the aurora was located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Hence … looking at optical observations from several meteor cameras in Belgium</a:t>
            </a:r>
          </a:p>
        </p:txBody>
      </p:sp>
    </p:spTree>
    <p:extLst>
      <p:ext uri="{BB962C8B-B14F-4D97-AF65-F5344CB8AC3E}">
        <p14:creationId xmlns:p14="http://schemas.microsoft.com/office/powerpoint/2010/main" val="2586951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CBF09-E5CC-3E87-393E-77B1EC17437E}"/>
              </a:ext>
            </a:extLst>
          </p:cNvPr>
          <p:cNvSpPr>
            <a:spLocks noGrp="1"/>
          </p:cNvSpPr>
          <p:nvPr>
            <p:ph type="title"/>
          </p:nvPr>
        </p:nvSpPr>
        <p:spPr/>
        <p:txBody>
          <a:bodyPr/>
          <a:lstStyle/>
          <a:p>
            <a:pPr algn="l"/>
            <a:r>
              <a:rPr lang="en-US" dirty="0">
                <a:solidFill>
                  <a:srgbClr val="0070C0"/>
                </a:solidFill>
                <a:effectLst>
                  <a:outerShdw blurRad="38100" dist="38100" dir="2700000" algn="tl">
                    <a:srgbClr val="000000">
                      <a:alpha val="43137"/>
                    </a:srgbClr>
                  </a:outerShdw>
                </a:effectLst>
              </a:rPr>
              <a:t>Meteor cameras observations</a:t>
            </a:r>
            <a:endParaRPr lang="en-BE" dirty="0">
              <a:solidFill>
                <a:srgbClr val="0070C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8CF660F0-F968-E058-C03E-52234D6A830D}"/>
              </a:ext>
            </a:extLst>
          </p:cNvPr>
          <p:cNvSpPr txBox="1"/>
          <p:nvPr/>
        </p:nvSpPr>
        <p:spPr>
          <a:xfrm>
            <a:off x="9538996" y="3116425"/>
            <a:ext cx="2043404" cy="923330"/>
          </a:xfrm>
          <a:prstGeom prst="rect">
            <a:avLst/>
          </a:prstGeom>
          <a:noFill/>
        </p:spPr>
        <p:txBody>
          <a:bodyPr wrap="square" rtlCol="0">
            <a:spAutoFit/>
          </a:bodyPr>
          <a:lstStyle/>
          <a:p>
            <a:r>
              <a:rPr lang="en-US" dirty="0"/>
              <a:t>Camera from the GMN network installed in Humain</a:t>
            </a:r>
            <a:endParaRPr lang="en-BE" dirty="0"/>
          </a:p>
        </p:txBody>
      </p:sp>
      <p:pic>
        <p:nvPicPr>
          <p:cNvPr id="6" name="Picture 5" descr="A white camera attached to a wood wall&#10;&#10;Description automatically generated">
            <a:extLst>
              <a:ext uri="{FF2B5EF4-FFF2-40B4-BE49-F238E27FC236}">
                <a16:creationId xmlns:a16="http://schemas.microsoft.com/office/drawing/2014/main" id="{41502268-0E6B-F2A9-B958-1233F31B4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7706" y="1903643"/>
            <a:ext cx="4067615" cy="3050711"/>
          </a:xfrm>
          <a:prstGeom prst="rect">
            <a:avLst/>
          </a:prstGeom>
        </p:spPr>
      </p:pic>
      <p:pic>
        <p:nvPicPr>
          <p:cNvPr id="8" name="Picture 7" descr="A camera on a wooden wall&#10;&#10;Description automatically generated">
            <a:extLst>
              <a:ext uri="{FF2B5EF4-FFF2-40B4-BE49-F238E27FC236}">
                <a16:creationId xmlns:a16="http://schemas.microsoft.com/office/drawing/2014/main" id="{24DA8C4A-9178-4AFC-9EA9-D5D1086646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404" y="1903644"/>
            <a:ext cx="4067614" cy="3050711"/>
          </a:xfrm>
          <a:prstGeom prst="rect">
            <a:avLst/>
          </a:prstGeom>
        </p:spPr>
      </p:pic>
    </p:spTree>
    <p:extLst>
      <p:ext uri="{BB962C8B-B14F-4D97-AF65-F5344CB8AC3E}">
        <p14:creationId xmlns:p14="http://schemas.microsoft.com/office/powerpoint/2010/main" val="2220976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D3756-C9FE-1600-5C92-A4568B254BFC}"/>
              </a:ext>
            </a:extLst>
          </p:cNvPr>
          <p:cNvSpPr>
            <a:spLocks noGrp="1"/>
          </p:cNvSpPr>
          <p:nvPr>
            <p:ph type="title"/>
          </p:nvPr>
        </p:nvSpPr>
        <p:spPr/>
        <p:txBody>
          <a:bodyPr/>
          <a:lstStyle/>
          <a:p>
            <a:pPr algn="l"/>
            <a:r>
              <a:rPr lang="en-US" sz="4000" dirty="0">
                <a:solidFill>
                  <a:srgbClr val="0070C0"/>
                </a:solidFill>
                <a:effectLst>
                  <a:outerShdw blurRad="38100" dist="38100" dir="2700000" algn="tl">
                    <a:srgbClr val="000000">
                      <a:alpha val="43137"/>
                    </a:srgbClr>
                  </a:outerShdw>
                </a:effectLst>
              </a:rPr>
              <a:t>Timelapse movie from 10-11 May 2024</a:t>
            </a:r>
            <a:endParaRPr lang="en-BE" sz="4000" dirty="0">
              <a:solidFill>
                <a:srgbClr val="0070C0"/>
              </a:solidFill>
              <a:effectLst>
                <a:outerShdw blurRad="38100" dist="38100" dir="2700000" algn="tl">
                  <a:srgbClr val="000000">
                    <a:alpha val="43137"/>
                  </a:srgbClr>
                </a:outerShdw>
              </a:effectLst>
            </a:endParaRPr>
          </a:p>
        </p:txBody>
      </p:sp>
      <p:pic>
        <p:nvPicPr>
          <p:cNvPr id="3" name="BE000B_20240510_195244_449004_timelapse">
            <a:hlinkClick r:id="" action="ppaction://media"/>
            <a:extLst>
              <a:ext uri="{FF2B5EF4-FFF2-40B4-BE49-F238E27FC236}">
                <a16:creationId xmlns:a16="http://schemas.microsoft.com/office/drawing/2014/main" id="{BE7734F0-1289-77F2-DE24-A8EB5F68D3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1247386"/>
            <a:ext cx="9753600" cy="5486400"/>
          </a:xfrm>
          <a:prstGeom prst="rect">
            <a:avLst/>
          </a:prstGeom>
        </p:spPr>
      </p:pic>
      <p:sp>
        <p:nvSpPr>
          <p:cNvPr id="4" name="TextBox 3">
            <a:extLst>
              <a:ext uri="{FF2B5EF4-FFF2-40B4-BE49-F238E27FC236}">
                <a16:creationId xmlns:a16="http://schemas.microsoft.com/office/drawing/2014/main" id="{ADC11643-A9CE-F861-891E-957E94C1071A}"/>
              </a:ext>
            </a:extLst>
          </p:cNvPr>
          <p:cNvSpPr txBox="1"/>
          <p:nvPr/>
        </p:nvSpPr>
        <p:spPr>
          <a:xfrm>
            <a:off x="10580914" y="3429000"/>
            <a:ext cx="1371600" cy="923330"/>
          </a:xfrm>
          <a:prstGeom prst="rect">
            <a:avLst/>
          </a:prstGeom>
          <a:noFill/>
        </p:spPr>
        <p:txBody>
          <a:bodyPr wrap="square" rtlCol="0">
            <a:spAutoFit/>
          </a:bodyPr>
          <a:lstStyle/>
          <a:p>
            <a:pPr algn="ctr"/>
            <a:r>
              <a:rPr lang="en-US" dirty="0"/>
              <a:t>Credit: Denis Vida (GMN PI)</a:t>
            </a:r>
            <a:endParaRPr lang="en-BE" dirty="0"/>
          </a:p>
        </p:txBody>
      </p:sp>
    </p:spTree>
    <p:extLst>
      <p:ext uri="{BB962C8B-B14F-4D97-AF65-F5344CB8AC3E}">
        <p14:creationId xmlns:p14="http://schemas.microsoft.com/office/powerpoint/2010/main" val="41631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830DAC-A6C3-B185-480F-4A8DF878A379}"/>
              </a:ext>
            </a:extLst>
          </p:cNvPr>
          <p:cNvPicPr>
            <a:picLocks noChangeAspect="1"/>
          </p:cNvPicPr>
          <p:nvPr/>
        </p:nvPicPr>
        <p:blipFill>
          <a:blip r:embed="rId2"/>
          <a:stretch>
            <a:fillRect/>
          </a:stretch>
        </p:blipFill>
        <p:spPr>
          <a:xfrm>
            <a:off x="0" y="42081"/>
            <a:ext cx="12306300" cy="6815919"/>
          </a:xfrm>
          <a:prstGeom prst="rect">
            <a:avLst/>
          </a:prstGeom>
        </p:spPr>
      </p:pic>
      <p:sp>
        <p:nvSpPr>
          <p:cNvPr id="2" name="Title 1"/>
          <p:cNvSpPr>
            <a:spLocks noGrp="1"/>
          </p:cNvSpPr>
          <p:nvPr>
            <p:ph type="title"/>
          </p:nvPr>
        </p:nvSpPr>
        <p:spPr>
          <a:xfrm>
            <a:off x="609600" y="760413"/>
            <a:ext cx="10972800" cy="1935162"/>
          </a:xfrm>
        </p:spPr>
        <p:txBody>
          <a:bodyPr/>
          <a:lstStyle/>
          <a:p>
            <a:br>
              <a:rPr lang="en-US" dirty="0"/>
            </a:br>
            <a:r>
              <a:rPr lang="en-US" dirty="0">
                <a:solidFill>
                  <a:srgbClr val="FFFF00"/>
                </a:solidFill>
              </a:rPr>
              <a:t>Thank you for your attention </a:t>
            </a:r>
          </a:p>
        </p:txBody>
      </p:sp>
    </p:spTree>
    <p:extLst>
      <p:ext uri="{BB962C8B-B14F-4D97-AF65-F5344CB8AC3E}">
        <p14:creationId xmlns:p14="http://schemas.microsoft.com/office/powerpoint/2010/main" val="2404793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853057" cy="1325563"/>
          </a:xfrm>
        </p:spPr>
        <p:txBody>
          <a:bodyPr/>
          <a:lstStyle/>
          <a:p>
            <a:r>
              <a:rPr lang="en-US" dirty="0">
                <a:solidFill>
                  <a:srgbClr val="0070C0"/>
                </a:solidFill>
                <a:effectLst>
                  <a:outerShdw blurRad="38100" dist="38100" dir="2700000" algn="tl">
                    <a:srgbClr val="000000">
                      <a:alpha val="43137"/>
                    </a:srgbClr>
                  </a:outerShdw>
                </a:effectLst>
              </a:rPr>
              <a:t>Forward scatter radio observations of meteors</a:t>
            </a:r>
            <a:endParaRPr lang="en-US" dirty="0"/>
          </a:p>
        </p:txBody>
      </p:sp>
      <p:pic>
        <p:nvPicPr>
          <p:cNvPr id="3" name="Picture 2"/>
          <p:cNvPicPr>
            <a:picLocks noChangeAspect="1"/>
          </p:cNvPicPr>
          <p:nvPr/>
        </p:nvPicPr>
        <p:blipFill>
          <a:blip r:embed="rId2"/>
          <a:stretch>
            <a:fillRect/>
          </a:stretch>
        </p:blipFill>
        <p:spPr>
          <a:xfrm>
            <a:off x="1206362" y="2175880"/>
            <a:ext cx="9144793" cy="2981202"/>
          </a:xfrm>
          <a:prstGeom prst="rect">
            <a:avLst/>
          </a:prstGeom>
        </p:spPr>
      </p:pic>
    </p:spTree>
    <p:extLst>
      <p:ext uri="{BB962C8B-B14F-4D97-AF65-F5344CB8AC3E}">
        <p14:creationId xmlns:p14="http://schemas.microsoft.com/office/powerpoint/2010/main" val="632260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66" y="0"/>
            <a:ext cx="10515600" cy="1325563"/>
          </a:xfrm>
        </p:spPr>
        <p:txBody>
          <a:bodyPr/>
          <a:lstStyle/>
          <a:p>
            <a:r>
              <a:rPr lang="en-US" dirty="0">
                <a:solidFill>
                  <a:srgbClr val="0070C0"/>
                </a:solidFill>
                <a:effectLst>
                  <a:outerShdw blurRad="38100" dist="38100" dir="2700000" algn="tl">
                    <a:srgbClr val="000000">
                      <a:alpha val="43137"/>
                    </a:srgbClr>
                  </a:outerShdw>
                </a:effectLst>
              </a:rPr>
              <a:t>The BRAMS network</a:t>
            </a:r>
          </a:p>
        </p:txBody>
      </p:sp>
      <p:sp>
        <p:nvSpPr>
          <p:cNvPr id="5" name="TextBox 4"/>
          <p:cNvSpPr txBox="1"/>
          <p:nvPr/>
        </p:nvSpPr>
        <p:spPr>
          <a:xfrm>
            <a:off x="66984" y="1202455"/>
            <a:ext cx="3529593" cy="1415772"/>
          </a:xfrm>
          <a:prstGeom prst="rect">
            <a:avLst/>
          </a:prstGeom>
          <a:noFill/>
          <a:ln w="25400">
            <a:solidFill>
              <a:srgbClr val="0070C0"/>
            </a:solidFill>
          </a:ln>
        </p:spPr>
        <p:txBody>
          <a:bodyPr wrap="square" rtlCol="0">
            <a:spAutoFit/>
          </a:bodyPr>
          <a:lstStyle/>
          <a:p>
            <a:pPr algn="ctr"/>
            <a:r>
              <a:rPr lang="en-US" sz="1600" b="1" dirty="0"/>
              <a:t>A dedicated Transmitter</a:t>
            </a:r>
          </a:p>
          <a:p>
            <a:pPr marL="285750" indent="-285750">
              <a:buFont typeface="Wingdings" panose="05000000000000000000" pitchFamily="2" charset="2"/>
              <a:buChar char="ü"/>
            </a:pPr>
            <a:r>
              <a:rPr lang="en-US" sz="1400" dirty="0"/>
              <a:t>Located in </a:t>
            </a:r>
            <a:r>
              <a:rPr lang="en-US" sz="1400" dirty="0" err="1"/>
              <a:t>Dourbes</a:t>
            </a:r>
            <a:r>
              <a:rPr lang="en-US" sz="1400" dirty="0"/>
              <a:t> (blue triangle) :</a:t>
            </a:r>
          </a:p>
          <a:p>
            <a:pPr marL="285750" indent="-285750">
              <a:buFont typeface="Wingdings" panose="05000000000000000000" pitchFamily="2" charset="2"/>
              <a:buChar char="ü"/>
            </a:pPr>
            <a:r>
              <a:rPr lang="en-US" sz="1400" b="1" i="1" dirty="0">
                <a:solidFill>
                  <a:srgbClr val="FF0000"/>
                </a:solidFill>
              </a:rPr>
              <a:t>f</a:t>
            </a:r>
            <a:r>
              <a:rPr lang="en-US" sz="1400" b="1" dirty="0">
                <a:solidFill>
                  <a:srgbClr val="FF0000"/>
                </a:solidFill>
              </a:rPr>
              <a:t>=49.97 MHz</a:t>
            </a:r>
          </a:p>
          <a:p>
            <a:pPr marL="285750" indent="-285750">
              <a:buFont typeface="Wingdings" panose="05000000000000000000" pitchFamily="2" charset="2"/>
              <a:buChar char="ü"/>
            </a:pPr>
            <a:r>
              <a:rPr lang="en-US" sz="1400" dirty="0"/>
              <a:t>CW with no modulation</a:t>
            </a:r>
          </a:p>
          <a:p>
            <a:pPr marL="285750" indent="-285750">
              <a:buFont typeface="Wingdings" panose="05000000000000000000" pitchFamily="2" charset="2"/>
              <a:buChar char="ü"/>
            </a:pPr>
            <a:r>
              <a:rPr lang="en-US" sz="1400" dirty="0"/>
              <a:t>Radiated power: 340 Watts</a:t>
            </a:r>
          </a:p>
          <a:p>
            <a:pPr marL="285750" indent="-285750">
              <a:buFont typeface="Wingdings" panose="05000000000000000000" pitchFamily="2" charset="2"/>
              <a:buChar char="ü"/>
            </a:pPr>
            <a:r>
              <a:rPr lang="en-US" sz="1400" dirty="0"/>
              <a:t>circular polarization towards zenith</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83" y="2699658"/>
            <a:ext cx="3529593" cy="2525486"/>
          </a:xfrm>
          <a:prstGeom prst="rect">
            <a:avLst/>
          </a:prstGeom>
        </p:spPr>
      </p:pic>
      <p:sp>
        <p:nvSpPr>
          <p:cNvPr id="8" name="TextBox 7"/>
          <p:cNvSpPr txBox="1"/>
          <p:nvPr/>
        </p:nvSpPr>
        <p:spPr>
          <a:xfrm>
            <a:off x="8326047" y="1190339"/>
            <a:ext cx="3529593" cy="984885"/>
          </a:xfrm>
          <a:prstGeom prst="rect">
            <a:avLst/>
          </a:prstGeom>
          <a:noFill/>
          <a:ln w="25400">
            <a:solidFill>
              <a:srgbClr val="0070C0"/>
            </a:solidFill>
          </a:ln>
        </p:spPr>
        <p:txBody>
          <a:bodyPr wrap="square" rtlCol="0">
            <a:spAutoFit/>
          </a:bodyPr>
          <a:lstStyle/>
          <a:p>
            <a:pPr algn="ctr"/>
            <a:r>
              <a:rPr lang="en-US" sz="1600" b="1" dirty="0"/>
              <a:t>50 Receiving stations</a:t>
            </a:r>
          </a:p>
          <a:p>
            <a:pPr marL="285750" indent="-285750">
              <a:buFont typeface="Wingdings" panose="05000000000000000000" pitchFamily="2" charset="2"/>
              <a:buChar char="ü"/>
            </a:pPr>
            <a:r>
              <a:rPr lang="en-US" sz="1400" dirty="0"/>
              <a:t>Green dots</a:t>
            </a:r>
          </a:p>
          <a:p>
            <a:pPr marL="285750" indent="-285750">
              <a:buFont typeface="Wingdings" panose="05000000000000000000" pitchFamily="2" charset="2"/>
              <a:buChar char="ü"/>
            </a:pPr>
            <a:r>
              <a:rPr lang="en-US" sz="1400" dirty="0"/>
              <a:t>3-elements Yagi antennas</a:t>
            </a:r>
          </a:p>
          <a:p>
            <a:pPr marL="285750" indent="-285750">
              <a:buFont typeface="Wingdings" panose="05000000000000000000" pitchFamily="2" charset="2"/>
              <a:buChar char="ü"/>
            </a:pPr>
            <a:r>
              <a:rPr lang="en-US" sz="1400" dirty="0"/>
              <a:t>Synchronized using GPS clocks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5206" y="2297716"/>
            <a:ext cx="2611273" cy="174258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877" t="-659" r="28139" b="-1"/>
          <a:stretch/>
        </p:blipFill>
        <p:spPr>
          <a:xfrm rot="5400000">
            <a:off x="6571000" y="4959267"/>
            <a:ext cx="1649979" cy="1860114"/>
          </a:xfrm>
          <a:prstGeom prst="rect">
            <a:avLst/>
          </a:prstGeom>
        </p:spPr>
      </p:pic>
      <p:pic>
        <p:nvPicPr>
          <p:cNvPr id="11" name="Picture 10"/>
          <p:cNvPicPr>
            <a:picLocks noChangeAspect="1"/>
          </p:cNvPicPr>
          <p:nvPr/>
        </p:nvPicPr>
        <p:blipFill>
          <a:blip r:embed="rId5"/>
          <a:stretch>
            <a:fillRect/>
          </a:stretch>
        </p:blipFill>
        <p:spPr>
          <a:xfrm>
            <a:off x="8541793" y="4352672"/>
            <a:ext cx="3567693" cy="2234740"/>
          </a:xfrm>
          <a:prstGeom prst="rect">
            <a:avLst/>
          </a:prstGeom>
        </p:spPr>
      </p:pic>
      <p:pic>
        <p:nvPicPr>
          <p:cNvPr id="10" name="Picture 9">
            <a:extLst>
              <a:ext uri="{FF2B5EF4-FFF2-40B4-BE49-F238E27FC236}">
                <a16:creationId xmlns:a16="http://schemas.microsoft.com/office/drawing/2014/main" id="{CB1C5CEC-0643-52F6-A346-373AF64FE3B4}"/>
              </a:ext>
            </a:extLst>
          </p:cNvPr>
          <p:cNvPicPr>
            <a:picLocks noChangeAspect="1"/>
          </p:cNvPicPr>
          <p:nvPr/>
        </p:nvPicPr>
        <p:blipFill>
          <a:blip r:embed="rId6"/>
          <a:stretch>
            <a:fillRect/>
          </a:stretch>
        </p:blipFill>
        <p:spPr>
          <a:xfrm>
            <a:off x="3864225" y="1189491"/>
            <a:ext cx="4328053" cy="3773175"/>
          </a:xfrm>
          <a:prstGeom prst="rect">
            <a:avLst/>
          </a:prstGeom>
        </p:spPr>
      </p:pic>
    </p:spTree>
    <p:extLst>
      <p:ext uri="{BB962C8B-B14F-4D97-AF65-F5344CB8AC3E}">
        <p14:creationId xmlns:p14="http://schemas.microsoft.com/office/powerpoint/2010/main" val="1829994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3201"/>
            <a:ext cx="10515600" cy="1149350"/>
          </a:xfrm>
        </p:spPr>
        <p:txBody>
          <a:bodyPr>
            <a:normAutofit fontScale="90000"/>
          </a:bodyPr>
          <a:lstStyle/>
          <a:p>
            <a:r>
              <a:rPr lang="en-US" dirty="0">
                <a:solidFill>
                  <a:srgbClr val="0070C0"/>
                </a:solidFill>
                <a:effectLst>
                  <a:outerShdw blurRad="38100" dist="38100" dir="2700000" algn="tl">
                    <a:srgbClr val="000000">
                      <a:alpha val="43137"/>
                    </a:srgbClr>
                  </a:outerShdw>
                </a:effectLst>
              </a:rPr>
              <a:t>BRAMS data at BEOUDS at 01H20 UT on 10/05/24</a:t>
            </a:r>
            <a:endParaRPr lang="en-US" dirty="0"/>
          </a:p>
        </p:txBody>
      </p:sp>
      <p:cxnSp>
        <p:nvCxnSpPr>
          <p:cNvPr id="11" name="Straight Arrow Connector 10">
            <a:extLst>
              <a:ext uri="{FF2B5EF4-FFF2-40B4-BE49-F238E27FC236}">
                <a16:creationId xmlns:a16="http://schemas.microsoft.com/office/drawing/2014/main" id="{FDDD5205-1D73-360E-9C84-005E12E71E14}"/>
              </a:ext>
            </a:extLst>
          </p:cNvPr>
          <p:cNvCxnSpPr/>
          <p:nvPr/>
        </p:nvCxnSpPr>
        <p:spPr>
          <a:xfrm flipH="1">
            <a:off x="1238348" y="1275567"/>
            <a:ext cx="65314" cy="5343524"/>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1CB8674-08DB-D993-C7D1-F7D74A3A6648}"/>
              </a:ext>
            </a:extLst>
          </p:cNvPr>
          <p:cNvSpPr txBox="1"/>
          <p:nvPr/>
        </p:nvSpPr>
        <p:spPr>
          <a:xfrm>
            <a:off x="133349" y="3571875"/>
            <a:ext cx="1019175" cy="646331"/>
          </a:xfrm>
          <a:prstGeom prst="rect">
            <a:avLst/>
          </a:prstGeom>
          <a:noFill/>
        </p:spPr>
        <p:txBody>
          <a:bodyPr wrap="square" rtlCol="0">
            <a:spAutoFit/>
          </a:bodyPr>
          <a:lstStyle/>
          <a:p>
            <a:pPr algn="ctr"/>
            <a:r>
              <a:rPr lang="en-US" dirty="0">
                <a:solidFill>
                  <a:srgbClr val="FF0000"/>
                </a:solidFill>
              </a:rPr>
              <a:t>900-1100 Hz</a:t>
            </a:r>
            <a:endParaRPr lang="en-BE" dirty="0">
              <a:solidFill>
                <a:srgbClr val="FF0000"/>
              </a:solidFill>
            </a:endParaRPr>
          </a:p>
        </p:txBody>
      </p:sp>
      <p:pic>
        <p:nvPicPr>
          <p:cNvPr id="16" name="Picture 15" descr="A screen shot of a computer&#10;&#10;Description automatically generated">
            <a:extLst>
              <a:ext uri="{FF2B5EF4-FFF2-40B4-BE49-F238E27FC236}">
                <a16:creationId xmlns:a16="http://schemas.microsoft.com/office/drawing/2014/main" id="{D71750C7-354D-C7DE-0399-7AA34D5A0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048" y="1182210"/>
            <a:ext cx="7971453" cy="5472589"/>
          </a:xfrm>
          <a:prstGeom prst="rect">
            <a:avLst/>
          </a:prstGeom>
        </p:spPr>
      </p:pic>
      <p:sp>
        <p:nvSpPr>
          <p:cNvPr id="17" name="TextBox 16">
            <a:extLst>
              <a:ext uri="{FF2B5EF4-FFF2-40B4-BE49-F238E27FC236}">
                <a16:creationId xmlns:a16="http://schemas.microsoft.com/office/drawing/2014/main" id="{917D8387-0F1F-D0C4-7A38-FC58E31EC534}"/>
              </a:ext>
            </a:extLst>
          </p:cNvPr>
          <p:cNvSpPr txBox="1"/>
          <p:nvPr/>
        </p:nvSpPr>
        <p:spPr>
          <a:xfrm>
            <a:off x="10127974" y="3347164"/>
            <a:ext cx="1865363" cy="1200329"/>
          </a:xfrm>
          <a:prstGeom prst="rect">
            <a:avLst/>
          </a:prstGeom>
          <a:noFill/>
        </p:spPr>
        <p:txBody>
          <a:bodyPr wrap="square" rtlCol="0">
            <a:spAutoFit/>
          </a:bodyPr>
          <a:lstStyle/>
          <a:p>
            <a:r>
              <a:rPr lang="en-US" dirty="0"/>
              <a:t>Typical spectrogram at BEOUDS with a really good SNR</a:t>
            </a:r>
            <a:endParaRPr lang="en-BE" dirty="0"/>
          </a:p>
        </p:txBody>
      </p:sp>
    </p:spTree>
    <p:extLst>
      <p:ext uri="{BB962C8B-B14F-4D97-AF65-F5344CB8AC3E}">
        <p14:creationId xmlns:p14="http://schemas.microsoft.com/office/powerpoint/2010/main" val="594602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274638"/>
            <a:ext cx="11241249" cy="741362"/>
          </a:xfrm>
        </p:spPr>
        <p:txBody>
          <a:bodyPr rtlCol="0">
            <a:noAutofit/>
          </a:bodyPr>
          <a:lstStyle/>
          <a:p>
            <a:pPr algn="l" eaLnBrk="1" fontAlgn="auto" hangingPunct="1">
              <a:spcAft>
                <a:spcPts val="0"/>
              </a:spcAft>
              <a:defRPr/>
            </a:pPr>
            <a:r>
              <a:rPr lang="fr-BE" sz="4000" dirty="0">
                <a:solidFill>
                  <a:srgbClr val="0070C0"/>
                </a:solidFill>
                <a:effectLst>
                  <a:outerShdw blurRad="38100" dist="38100" dir="2700000" algn="tl">
                    <a:srgbClr val="000000">
                      <a:alpha val="43137"/>
                    </a:srgbClr>
                  </a:outerShdw>
                </a:effectLst>
              </a:rPr>
              <a:t>BRAMS data at BEOUDS at 01H20 UT on 11/05/24</a:t>
            </a:r>
            <a:endParaRPr lang="en-US" sz="4000" dirty="0">
              <a:solidFill>
                <a:srgbClr val="0070C0"/>
              </a:solidFill>
              <a:effectLst>
                <a:outerShdw blurRad="38100" dist="38100" dir="2700000" algn="tl">
                  <a:srgbClr val="000000">
                    <a:alpha val="43137"/>
                  </a:srgbClr>
                </a:outerShdw>
              </a:effectLst>
            </a:endParaRPr>
          </a:p>
        </p:txBody>
      </p:sp>
      <p:pic>
        <p:nvPicPr>
          <p:cNvPr id="6" name="Picture 5" descr="A screen shot of a computer&#10;&#10;Description automatically generated">
            <a:extLst>
              <a:ext uri="{FF2B5EF4-FFF2-40B4-BE49-F238E27FC236}">
                <a16:creationId xmlns:a16="http://schemas.microsoft.com/office/drawing/2014/main" id="{965B3D02-5354-FE60-D070-36DEC7B8D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425" y="1357831"/>
            <a:ext cx="7543800" cy="5178996"/>
          </a:xfrm>
          <a:prstGeom prst="rect">
            <a:avLst/>
          </a:prstGeom>
        </p:spPr>
      </p:pic>
      <p:cxnSp>
        <p:nvCxnSpPr>
          <p:cNvPr id="7" name="Straight Arrow Connector 6">
            <a:extLst>
              <a:ext uri="{FF2B5EF4-FFF2-40B4-BE49-F238E27FC236}">
                <a16:creationId xmlns:a16="http://schemas.microsoft.com/office/drawing/2014/main" id="{76D384B9-9884-3E92-4241-077FAAE7AF47}"/>
              </a:ext>
            </a:extLst>
          </p:cNvPr>
          <p:cNvCxnSpPr/>
          <p:nvPr/>
        </p:nvCxnSpPr>
        <p:spPr>
          <a:xfrm flipH="1">
            <a:off x="1238348" y="1275567"/>
            <a:ext cx="65314" cy="5343524"/>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E811AA8-F0C1-5C82-1885-960AB50E2E10}"/>
              </a:ext>
            </a:extLst>
          </p:cNvPr>
          <p:cNvSpPr txBox="1"/>
          <p:nvPr/>
        </p:nvSpPr>
        <p:spPr>
          <a:xfrm>
            <a:off x="133349" y="3571875"/>
            <a:ext cx="1019175" cy="646331"/>
          </a:xfrm>
          <a:prstGeom prst="rect">
            <a:avLst/>
          </a:prstGeom>
          <a:noFill/>
        </p:spPr>
        <p:txBody>
          <a:bodyPr wrap="square" rtlCol="0">
            <a:spAutoFit/>
          </a:bodyPr>
          <a:lstStyle/>
          <a:p>
            <a:pPr algn="ctr"/>
            <a:r>
              <a:rPr lang="en-US" dirty="0">
                <a:solidFill>
                  <a:srgbClr val="FF0000"/>
                </a:solidFill>
              </a:rPr>
              <a:t>900-1100 Hz</a:t>
            </a:r>
            <a:endParaRPr lang="en-BE" dirty="0">
              <a:solidFill>
                <a:srgbClr val="FF0000"/>
              </a:solidFill>
            </a:endParaRPr>
          </a:p>
        </p:txBody>
      </p:sp>
      <p:sp>
        <p:nvSpPr>
          <p:cNvPr id="9" name="TextBox 8">
            <a:extLst>
              <a:ext uri="{FF2B5EF4-FFF2-40B4-BE49-F238E27FC236}">
                <a16:creationId xmlns:a16="http://schemas.microsoft.com/office/drawing/2014/main" id="{A9614447-AFB6-7450-C82A-BBD5CC8B1101}"/>
              </a:ext>
            </a:extLst>
          </p:cNvPr>
          <p:cNvSpPr txBox="1"/>
          <p:nvPr/>
        </p:nvSpPr>
        <p:spPr>
          <a:xfrm>
            <a:off x="9710530" y="3485664"/>
            <a:ext cx="2206487" cy="923330"/>
          </a:xfrm>
          <a:prstGeom prst="rect">
            <a:avLst/>
          </a:prstGeom>
          <a:noFill/>
        </p:spPr>
        <p:txBody>
          <a:bodyPr wrap="square" rtlCol="0">
            <a:spAutoFit/>
          </a:bodyPr>
          <a:lstStyle/>
          <a:p>
            <a:r>
              <a:rPr lang="en-US" dirty="0"/>
              <a:t>During the aurora, usual signals were drawn into “noise”</a:t>
            </a:r>
            <a:endParaRPr lang="en-BE" dirty="0"/>
          </a:p>
        </p:txBody>
      </p:sp>
    </p:spTree>
    <p:extLst>
      <p:ext uri="{BB962C8B-B14F-4D97-AF65-F5344CB8AC3E}">
        <p14:creationId xmlns:p14="http://schemas.microsoft.com/office/powerpoint/2010/main" val="2568406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effectLst>
                  <a:outerShdw blurRad="38100" dist="38100" dir="2700000" algn="tl">
                    <a:srgbClr val="000000">
                      <a:alpha val="43137"/>
                    </a:srgbClr>
                  </a:outerShdw>
                </a:effectLst>
              </a:rPr>
              <a:t>Noise PSD integrated in [800-900] Hz</a:t>
            </a:r>
            <a:endParaRPr lang="en-US" dirty="0"/>
          </a:p>
        </p:txBody>
      </p:sp>
      <p:pic>
        <p:nvPicPr>
          <p:cNvPr id="5" name="Picture 4" descr="A screen shot of a blue screen&#10;&#10;Description automatically generated">
            <a:extLst>
              <a:ext uri="{FF2B5EF4-FFF2-40B4-BE49-F238E27FC236}">
                <a16:creationId xmlns:a16="http://schemas.microsoft.com/office/drawing/2014/main" id="{EFE36A51-3E88-F061-7DD0-54373CBD3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35" y="1690688"/>
            <a:ext cx="5541088" cy="4090881"/>
          </a:xfrm>
          <a:prstGeom prst="rect">
            <a:avLst/>
          </a:prstGeom>
        </p:spPr>
      </p:pic>
      <p:cxnSp>
        <p:nvCxnSpPr>
          <p:cNvPr id="11" name="Straight Connector 10">
            <a:extLst>
              <a:ext uri="{FF2B5EF4-FFF2-40B4-BE49-F238E27FC236}">
                <a16:creationId xmlns:a16="http://schemas.microsoft.com/office/drawing/2014/main" id="{B44BB284-4E65-D9A5-A700-C9525EB24E8D}"/>
              </a:ext>
            </a:extLst>
          </p:cNvPr>
          <p:cNvCxnSpPr>
            <a:cxnSpLocks/>
          </p:cNvCxnSpPr>
          <p:nvPr/>
        </p:nvCxnSpPr>
        <p:spPr>
          <a:xfrm>
            <a:off x="1410478" y="3778898"/>
            <a:ext cx="466375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59454D-65D0-ACD0-55C2-CD258E3200A7}"/>
              </a:ext>
            </a:extLst>
          </p:cNvPr>
          <p:cNvCxnSpPr>
            <a:cxnSpLocks/>
          </p:cNvCxnSpPr>
          <p:nvPr/>
        </p:nvCxnSpPr>
        <p:spPr>
          <a:xfrm>
            <a:off x="1373165" y="4276531"/>
            <a:ext cx="466375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9BD85E0-0F2D-3349-C23F-A94F93AA9E8B}"/>
              </a:ext>
            </a:extLst>
          </p:cNvPr>
          <p:cNvSpPr txBox="1"/>
          <p:nvPr/>
        </p:nvSpPr>
        <p:spPr>
          <a:xfrm>
            <a:off x="6943725" y="1762125"/>
            <a:ext cx="5038725" cy="2585323"/>
          </a:xfrm>
          <a:prstGeom prst="rect">
            <a:avLst/>
          </a:prstGeom>
          <a:noFill/>
        </p:spPr>
        <p:txBody>
          <a:bodyPr wrap="square" rtlCol="0">
            <a:spAutoFit/>
          </a:bodyPr>
          <a:lstStyle/>
          <a:p>
            <a:pPr marL="285750" indent="-285750">
              <a:buFont typeface="Arial" panose="020B0604020202020204" pitchFamily="34" charset="0"/>
              <a:buChar char="•"/>
            </a:pPr>
            <a:r>
              <a:rPr lang="en-US" dirty="0"/>
              <a:t>All interesting signal appear in [900:1100] Hz (</a:t>
            </a:r>
            <a:r>
              <a:rPr lang="en-US" dirty="0">
                <a:solidFill>
                  <a:srgbClr val="FF0000"/>
                </a:solidFill>
              </a:rPr>
              <a:t>in between red lines</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BRAMS calibrator signal at 1500 Hz</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Parasitic signal near 1300 Hz</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Noise is usually measured in [800:900] Hz (</a:t>
            </a:r>
            <a:r>
              <a:rPr lang="en-US" dirty="0">
                <a:solidFill>
                  <a:srgbClr val="00B050"/>
                </a:solidFill>
              </a:rPr>
              <a:t>green band</a:t>
            </a:r>
            <a:r>
              <a:rPr lang="en-US" dirty="0"/>
              <a:t>)</a:t>
            </a:r>
            <a:endParaRPr lang="en-BE" dirty="0"/>
          </a:p>
        </p:txBody>
      </p:sp>
      <p:sp>
        <p:nvSpPr>
          <p:cNvPr id="18" name="Rectangle 17">
            <a:extLst>
              <a:ext uri="{FF2B5EF4-FFF2-40B4-BE49-F238E27FC236}">
                <a16:creationId xmlns:a16="http://schemas.microsoft.com/office/drawing/2014/main" id="{437FFD91-85CC-63BD-9F09-6D58B3DB95CB}"/>
              </a:ext>
            </a:extLst>
          </p:cNvPr>
          <p:cNvSpPr/>
          <p:nvPr/>
        </p:nvSpPr>
        <p:spPr>
          <a:xfrm>
            <a:off x="1410478" y="4276531"/>
            <a:ext cx="4663751" cy="28590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3" name="Straight Arrow Connector 2">
            <a:extLst>
              <a:ext uri="{FF2B5EF4-FFF2-40B4-BE49-F238E27FC236}">
                <a16:creationId xmlns:a16="http://schemas.microsoft.com/office/drawing/2014/main" id="{B20436A7-8D79-B18C-AA8F-09326E00DF4B}"/>
              </a:ext>
            </a:extLst>
          </p:cNvPr>
          <p:cNvCxnSpPr>
            <a:cxnSpLocks/>
          </p:cNvCxnSpPr>
          <p:nvPr/>
        </p:nvCxnSpPr>
        <p:spPr>
          <a:xfrm flipH="1">
            <a:off x="856871" y="1690688"/>
            <a:ext cx="37313" cy="4159606"/>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E78C3EB-6436-4F4F-ED5B-987B1A69516A}"/>
              </a:ext>
            </a:extLst>
          </p:cNvPr>
          <p:cNvSpPr txBox="1"/>
          <p:nvPr/>
        </p:nvSpPr>
        <p:spPr>
          <a:xfrm>
            <a:off x="145717" y="2866412"/>
            <a:ext cx="461665" cy="1553071"/>
          </a:xfrm>
          <a:prstGeom prst="rect">
            <a:avLst/>
          </a:prstGeom>
          <a:noFill/>
        </p:spPr>
        <p:txBody>
          <a:bodyPr vert="vert270" wrap="square" rtlCol="0">
            <a:spAutoFit/>
          </a:bodyPr>
          <a:lstStyle/>
          <a:p>
            <a:pPr algn="ctr"/>
            <a:r>
              <a:rPr lang="en-US" dirty="0">
                <a:solidFill>
                  <a:srgbClr val="FF0000"/>
                </a:solidFill>
              </a:rPr>
              <a:t>500-1800 Hz</a:t>
            </a:r>
            <a:endParaRPr lang="en-BE" dirty="0">
              <a:solidFill>
                <a:srgbClr val="FF0000"/>
              </a:solidFill>
            </a:endParaRPr>
          </a:p>
        </p:txBody>
      </p:sp>
    </p:spTree>
    <p:extLst>
      <p:ext uri="{BB962C8B-B14F-4D97-AF65-F5344CB8AC3E}">
        <p14:creationId xmlns:p14="http://schemas.microsoft.com/office/powerpoint/2010/main" val="247716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C307-806D-72B9-15C2-04B55E78DDA0}"/>
              </a:ext>
            </a:extLst>
          </p:cNvPr>
          <p:cNvSpPr>
            <a:spLocks noGrp="1"/>
          </p:cNvSpPr>
          <p:nvPr>
            <p:ph type="title"/>
          </p:nvPr>
        </p:nvSpPr>
        <p:spPr/>
        <p:txBody>
          <a:bodyPr/>
          <a:lstStyle/>
          <a:p>
            <a:r>
              <a:rPr lang="en-US" dirty="0">
                <a:solidFill>
                  <a:srgbClr val="0070C0"/>
                </a:solidFill>
                <a:effectLst>
                  <a:outerShdw blurRad="38100" dist="38100" dir="2700000" algn="tl">
                    <a:srgbClr val="000000">
                      <a:alpha val="43137"/>
                    </a:srgbClr>
                  </a:outerShdw>
                </a:effectLst>
              </a:rPr>
              <a:t>Noise PSD integrated in [800-900] Hz</a:t>
            </a:r>
            <a:endParaRPr lang="en-BE" dirty="0">
              <a:solidFill>
                <a:srgbClr val="0070C0"/>
              </a:solidFill>
              <a:effectLst>
                <a:outerShdw blurRad="38100" dist="38100" dir="2700000" algn="tl">
                  <a:srgbClr val="000000">
                    <a:alpha val="43137"/>
                  </a:srgbClr>
                </a:outerShdw>
              </a:effectLst>
            </a:endParaRPr>
          </a:p>
        </p:txBody>
      </p:sp>
      <p:pic>
        <p:nvPicPr>
          <p:cNvPr id="8" name="Picture 7" descr="A graph of a number&#10;&#10;Description automatically generated">
            <a:extLst>
              <a:ext uri="{FF2B5EF4-FFF2-40B4-BE49-F238E27FC236}">
                <a16:creationId xmlns:a16="http://schemas.microsoft.com/office/drawing/2014/main" id="{DD0E777C-AA41-0CE9-6BEF-0E22BA399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721" y="1839163"/>
            <a:ext cx="4669150" cy="3815780"/>
          </a:xfrm>
          <a:prstGeom prst="rect">
            <a:avLst/>
          </a:prstGeom>
        </p:spPr>
      </p:pic>
      <p:pic>
        <p:nvPicPr>
          <p:cNvPr id="10" name="Picture 9" descr="A graph of a number&#10;&#10;Description automatically generated">
            <a:extLst>
              <a:ext uri="{FF2B5EF4-FFF2-40B4-BE49-F238E27FC236}">
                <a16:creationId xmlns:a16="http://schemas.microsoft.com/office/drawing/2014/main" id="{3F493CFC-4BC5-B66E-B6ED-6F2D4E1FA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850" y="1839163"/>
            <a:ext cx="4669150" cy="3815780"/>
          </a:xfrm>
          <a:prstGeom prst="rect">
            <a:avLst/>
          </a:prstGeom>
        </p:spPr>
      </p:pic>
      <p:sp>
        <p:nvSpPr>
          <p:cNvPr id="11" name="TextBox 10">
            <a:extLst>
              <a:ext uri="{FF2B5EF4-FFF2-40B4-BE49-F238E27FC236}">
                <a16:creationId xmlns:a16="http://schemas.microsoft.com/office/drawing/2014/main" id="{8A51BE1B-A9DE-31F7-4DA4-E3F3B5E461B0}"/>
              </a:ext>
            </a:extLst>
          </p:cNvPr>
          <p:cNvSpPr txBox="1"/>
          <p:nvPr/>
        </p:nvSpPr>
        <p:spPr>
          <a:xfrm>
            <a:off x="2659223" y="5990254"/>
            <a:ext cx="6466115" cy="369332"/>
          </a:xfrm>
          <a:prstGeom prst="rect">
            <a:avLst/>
          </a:prstGeom>
          <a:noFill/>
        </p:spPr>
        <p:txBody>
          <a:bodyPr wrap="square" rtlCol="0">
            <a:spAutoFit/>
          </a:bodyPr>
          <a:lstStyle/>
          <a:p>
            <a:r>
              <a:rPr lang="en-US" dirty="0"/>
              <a:t>During the aurora, the “noise” level increased by a factor </a:t>
            </a:r>
            <a:r>
              <a:rPr lang="en-US" dirty="0">
                <a:sym typeface="Symbol" panose="05050102010706020507" pitchFamily="18" charset="2"/>
              </a:rPr>
              <a:t> 50-100</a:t>
            </a:r>
            <a:endParaRPr lang="en-BE" dirty="0"/>
          </a:p>
        </p:txBody>
      </p:sp>
    </p:spTree>
    <p:extLst>
      <p:ext uri="{BB962C8B-B14F-4D97-AF65-F5344CB8AC3E}">
        <p14:creationId xmlns:p14="http://schemas.microsoft.com/office/powerpoint/2010/main" val="3610860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38CF3-DFF6-44A7-9E04-9202B36D01BD}"/>
              </a:ext>
            </a:extLst>
          </p:cNvPr>
          <p:cNvSpPr>
            <a:spLocks noGrp="1"/>
          </p:cNvSpPr>
          <p:nvPr>
            <p:ph type="title"/>
          </p:nvPr>
        </p:nvSpPr>
        <p:spPr/>
        <p:txBody>
          <a:bodyPr/>
          <a:lstStyle/>
          <a:p>
            <a:r>
              <a:rPr lang="en-US" dirty="0">
                <a:solidFill>
                  <a:srgbClr val="0070C0"/>
                </a:solidFill>
                <a:effectLst>
                  <a:outerShdw blurRad="38100" dist="38100" dir="2700000" algn="tl">
                    <a:srgbClr val="000000">
                      <a:alpha val="43137"/>
                    </a:srgbClr>
                  </a:outerShdw>
                </a:effectLst>
              </a:rPr>
              <a:t>Impact visible on meteor counts</a:t>
            </a:r>
            <a:endParaRPr lang="en-BE" dirty="0">
              <a:solidFill>
                <a:srgbClr val="0070C0"/>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199BD934-C756-0268-2C6A-DC07DEBCA66E}"/>
              </a:ext>
            </a:extLst>
          </p:cNvPr>
          <p:cNvPicPr>
            <a:picLocks noChangeAspect="1"/>
          </p:cNvPicPr>
          <p:nvPr/>
        </p:nvPicPr>
        <p:blipFill rotWithShape="1">
          <a:blip r:embed="rId2"/>
          <a:srcRect r="1388" b="7431"/>
          <a:stretch/>
        </p:blipFill>
        <p:spPr>
          <a:xfrm>
            <a:off x="296202" y="2294411"/>
            <a:ext cx="11129499" cy="3033369"/>
          </a:xfrm>
          <a:prstGeom prst="rect">
            <a:avLst/>
          </a:prstGeom>
        </p:spPr>
      </p:pic>
      <p:cxnSp>
        <p:nvCxnSpPr>
          <p:cNvPr id="6" name="Straight Connector 5">
            <a:extLst>
              <a:ext uri="{FF2B5EF4-FFF2-40B4-BE49-F238E27FC236}">
                <a16:creationId xmlns:a16="http://schemas.microsoft.com/office/drawing/2014/main" id="{C669EC65-06DF-7C60-A411-C8D49DE2646A}"/>
              </a:ext>
            </a:extLst>
          </p:cNvPr>
          <p:cNvCxnSpPr>
            <a:cxnSpLocks/>
          </p:cNvCxnSpPr>
          <p:nvPr/>
        </p:nvCxnSpPr>
        <p:spPr>
          <a:xfrm>
            <a:off x="6207968" y="5327780"/>
            <a:ext cx="0" cy="75200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82B8EFC-D90F-F13C-0340-470098959AE8}"/>
              </a:ext>
            </a:extLst>
          </p:cNvPr>
          <p:cNvCxnSpPr>
            <a:cxnSpLocks/>
          </p:cNvCxnSpPr>
          <p:nvPr/>
        </p:nvCxnSpPr>
        <p:spPr>
          <a:xfrm>
            <a:off x="1253347" y="5327780"/>
            <a:ext cx="0" cy="75200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75A3CD-C00C-83DE-536D-A9ABE302133E}"/>
              </a:ext>
            </a:extLst>
          </p:cNvPr>
          <p:cNvCxnSpPr>
            <a:cxnSpLocks/>
          </p:cNvCxnSpPr>
          <p:nvPr/>
        </p:nvCxnSpPr>
        <p:spPr>
          <a:xfrm>
            <a:off x="11117194" y="5327780"/>
            <a:ext cx="0" cy="75200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78F4FBC-938F-51FF-174D-9554D75B8A1B}"/>
              </a:ext>
            </a:extLst>
          </p:cNvPr>
          <p:cNvSpPr txBox="1"/>
          <p:nvPr/>
        </p:nvSpPr>
        <p:spPr>
          <a:xfrm>
            <a:off x="2043141" y="5519117"/>
            <a:ext cx="2801566" cy="369332"/>
          </a:xfrm>
          <a:prstGeom prst="rect">
            <a:avLst/>
          </a:prstGeom>
          <a:noFill/>
        </p:spPr>
        <p:txBody>
          <a:bodyPr wrap="square" rtlCol="0">
            <a:spAutoFit/>
          </a:bodyPr>
          <a:lstStyle/>
          <a:p>
            <a:pPr algn="ctr"/>
            <a:r>
              <a:rPr lang="en-US" dirty="0">
                <a:solidFill>
                  <a:srgbClr val="FF0000"/>
                </a:solidFill>
              </a:rPr>
              <a:t>10 May</a:t>
            </a:r>
            <a:endParaRPr lang="en-BE" dirty="0">
              <a:solidFill>
                <a:srgbClr val="FF0000"/>
              </a:solidFill>
            </a:endParaRPr>
          </a:p>
        </p:txBody>
      </p:sp>
      <p:sp>
        <p:nvSpPr>
          <p:cNvPr id="11" name="TextBox 10">
            <a:extLst>
              <a:ext uri="{FF2B5EF4-FFF2-40B4-BE49-F238E27FC236}">
                <a16:creationId xmlns:a16="http://schemas.microsoft.com/office/drawing/2014/main" id="{CDD59E2F-45A7-D9FE-2B79-D37F6BF77739}"/>
              </a:ext>
            </a:extLst>
          </p:cNvPr>
          <p:cNvSpPr txBox="1"/>
          <p:nvPr/>
        </p:nvSpPr>
        <p:spPr>
          <a:xfrm>
            <a:off x="7347293" y="5519117"/>
            <a:ext cx="2801566" cy="369332"/>
          </a:xfrm>
          <a:prstGeom prst="rect">
            <a:avLst/>
          </a:prstGeom>
          <a:noFill/>
        </p:spPr>
        <p:txBody>
          <a:bodyPr wrap="square" rtlCol="0">
            <a:spAutoFit/>
          </a:bodyPr>
          <a:lstStyle/>
          <a:p>
            <a:pPr algn="ctr"/>
            <a:r>
              <a:rPr lang="en-US" dirty="0">
                <a:solidFill>
                  <a:srgbClr val="FF0000"/>
                </a:solidFill>
              </a:rPr>
              <a:t>11 May</a:t>
            </a:r>
            <a:endParaRPr lang="en-BE" dirty="0">
              <a:solidFill>
                <a:srgbClr val="FF0000"/>
              </a:solidFill>
            </a:endParaRPr>
          </a:p>
        </p:txBody>
      </p:sp>
      <p:sp>
        <p:nvSpPr>
          <p:cNvPr id="13" name="Arrow: Down 12">
            <a:extLst>
              <a:ext uri="{FF2B5EF4-FFF2-40B4-BE49-F238E27FC236}">
                <a16:creationId xmlns:a16="http://schemas.microsoft.com/office/drawing/2014/main" id="{DB6FCDF4-5B31-A703-578A-913DA3C75FF8}"/>
              </a:ext>
            </a:extLst>
          </p:cNvPr>
          <p:cNvSpPr/>
          <p:nvPr/>
        </p:nvSpPr>
        <p:spPr>
          <a:xfrm>
            <a:off x="5652000" y="2939796"/>
            <a:ext cx="484632" cy="97840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Arrow: Down 14">
            <a:extLst>
              <a:ext uri="{FF2B5EF4-FFF2-40B4-BE49-F238E27FC236}">
                <a16:creationId xmlns:a16="http://schemas.microsoft.com/office/drawing/2014/main" id="{7F86C6DF-EA27-ED31-2EBA-6866DFE85CA2}"/>
              </a:ext>
            </a:extLst>
          </p:cNvPr>
          <p:cNvSpPr/>
          <p:nvPr/>
        </p:nvSpPr>
        <p:spPr>
          <a:xfrm>
            <a:off x="6334427" y="2939796"/>
            <a:ext cx="484632" cy="97840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781943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B6C9-1A61-9B07-A00C-B0BED8368A92}"/>
              </a:ext>
            </a:extLst>
          </p:cNvPr>
          <p:cNvSpPr>
            <a:spLocks noGrp="1"/>
          </p:cNvSpPr>
          <p:nvPr>
            <p:ph type="title"/>
          </p:nvPr>
        </p:nvSpPr>
        <p:spPr/>
        <p:txBody>
          <a:bodyPr/>
          <a:lstStyle/>
          <a:p>
            <a:r>
              <a:rPr lang="en-US" dirty="0">
                <a:solidFill>
                  <a:srgbClr val="0070C0"/>
                </a:solidFill>
                <a:effectLst>
                  <a:outerShdw blurRad="38100" dist="38100" dir="2700000" algn="tl">
                    <a:srgbClr val="000000">
                      <a:alpha val="43137"/>
                    </a:srgbClr>
                  </a:outerShdw>
                </a:effectLst>
              </a:rPr>
              <a:t>Spectral distribution in normal conditions</a:t>
            </a:r>
            <a:endParaRPr lang="en-BE" dirty="0"/>
          </a:p>
        </p:txBody>
      </p:sp>
      <p:pic>
        <p:nvPicPr>
          <p:cNvPr id="4" name="Picture 3" descr="A graph of a frequency&#10;&#10;Description automatically generated">
            <a:extLst>
              <a:ext uri="{FF2B5EF4-FFF2-40B4-BE49-F238E27FC236}">
                <a16:creationId xmlns:a16="http://schemas.microsoft.com/office/drawing/2014/main" id="{A67EA046-0482-501E-2C76-A44C4B085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726" y="1906431"/>
            <a:ext cx="5748074" cy="4314344"/>
          </a:xfrm>
          <a:prstGeom prst="rect">
            <a:avLst/>
          </a:prstGeom>
        </p:spPr>
      </p:pic>
      <p:pic>
        <p:nvPicPr>
          <p:cNvPr id="5" name="Picture 4">
            <a:extLst>
              <a:ext uri="{FF2B5EF4-FFF2-40B4-BE49-F238E27FC236}">
                <a16:creationId xmlns:a16="http://schemas.microsoft.com/office/drawing/2014/main" id="{E8332FBD-5389-80F9-3CBF-2AB747A41561}"/>
              </a:ext>
            </a:extLst>
          </p:cNvPr>
          <p:cNvPicPr>
            <a:picLocks noChangeAspect="1"/>
          </p:cNvPicPr>
          <p:nvPr/>
        </p:nvPicPr>
        <p:blipFill>
          <a:blip r:embed="rId3"/>
          <a:stretch>
            <a:fillRect/>
          </a:stretch>
        </p:blipFill>
        <p:spPr>
          <a:xfrm>
            <a:off x="223517" y="2116062"/>
            <a:ext cx="5038531" cy="3719312"/>
          </a:xfrm>
          <a:prstGeom prst="rect">
            <a:avLst/>
          </a:prstGeom>
        </p:spPr>
      </p:pic>
    </p:spTree>
    <p:extLst>
      <p:ext uri="{BB962C8B-B14F-4D97-AF65-F5344CB8AC3E}">
        <p14:creationId xmlns:p14="http://schemas.microsoft.com/office/powerpoint/2010/main" val="2057118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17986</TotalTime>
  <Words>463</Words>
  <Application>Microsoft Office PowerPoint</Application>
  <PresentationFormat>Widescreen</PresentationFormat>
  <Paragraphs>76</Paragraphs>
  <Slides>15</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Calibri Light</vt:lpstr>
      <vt:lpstr>Symbol</vt:lpstr>
      <vt:lpstr>Wingdings</vt:lpstr>
      <vt:lpstr>Office Theme</vt:lpstr>
      <vt:lpstr>9_Office Theme</vt:lpstr>
      <vt:lpstr>Radio emissions of auroral origin observed by the BRAMS network during the Mother’s Day geomagnetic storm</vt:lpstr>
      <vt:lpstr>Forward scatter radio observations of meteors</vt:lpstr>
      <vt:lpstr>The BRAMS network</vt:lpstr>
      <vt:lpstr>BRAMS data at BEOUDS at 01H20 UT on 10/05/24</vt:lpstr>
      <vt:lpstr>BRAMS data at BEOUDS at 01H20 UT on 11/05/24</vt:lpstr>
      <vt:lpstr>Noise PSD integrated in [800-900] Hz</vt:lpstr>
      <vt:lpstr>Noise PSD integrated in [800-900] Hz</vt:lpstr>
      <vt:lpstr>Impact visible on meteor counts</vt:lpstr>
      <vt:lpstr>Spectral distribution in normal conditions</vt:lpstr>
      <vt:lpstr>Spectral distribution during the aurora</vt:lpstr>
      <vt:lpstr>So, what did we see?</vt:lpstr>
      <vt:lpstr>Additional work</vt:lpstr>
      <vt:lpstr>Meteor cameras observations</vt:lpstr>
      <vt:lpstr>Timelapse movie from 10-11 May 2024</vt:lpstr>
      <vt:lpstr> 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Meteoroid trajectories from BRAMS data</dc:title>
  <dc:creator>herlam</dc:creator>
  <cp:lastModifiedBy>Hervé Lamy</cp:lastModifiedBy>
  <cp:revision>104</cp:revision>
  <dcterms:created xsi:type="dcterms:W3CDTF">2021-04-28T13:38:52Z</dcterms:created>
  <dcterms:modified xsi:type="dcterms:W3CDTF">2024-09-20T05:50:22Z</dcterms:modified>
</cp:coreProperties>
</file>